
<file path=[Content_Types].xml><?xml version="1.0" encoding="utf-8"?>
<Types xmlns="http://schemas.openxmlformats.org/package/2006/content-types">
  <Default Extension="png" ContentType="image/png"/>
  <Default Extension="wma" ContentType="audio/x-ms-wm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2" r:id="rId5"/>
    <p:sldId id="260" r:id="rId6"/>
    <p:sldId id="261" r:id="rId7"/>
    <p:sldId id="259" r:id="rId8"/>
    <p:sldId id="263" r:id="rId9"/>
    <p:sldId id="267" r:id="rId10"/>
    <p:sldId id="264"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3" autoAdjust="0"/>
    <p:restoredTop sz="94660"/>
  </p:normalViewPr>
  <p:slideViewPr>
    <p:cSldViewPr snapToGrid="0">
      <p:cViewPr>
        <p:scale>
          <a:sx n="82" d="100"/>
          <a:sy n="82" d="100"/>
        </p:scale>
        <p:origin x="-150" y="1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9/30/2018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ma"/><Relationship Id="rId1" Type="http://schemas.microsoft.com/office/2007/relationships/media" Target="../media/media3.wm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ma"/><Relationship Id="rId1" Type="http://schemas.microsoft.com/office/2007/relationships/media" Target="../media/media4.wm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ma"/><Relationship Id="rId1" Type="http://schemas.microsoft.com/office/2007/relationships/media" Target="../media/media5.wm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ma"/><Relationship Id="rId1" Type="http://schemas.microsoft.com/office/2007/relationships/media" Target="../media/media6.wm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ma"/><Relationship Id="rId1" Type="http://schemas.microsoft.com/office/2007/relationships/media" Target="../media/media7.wm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ma"/><Relationship Id="rId1" Type="http://schemas.microsoft.com/office/2007/relationships/media" Target="../media/media8.wm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ma"/><Relationship Id="rId1" Type="http://schemas.microsoft.com/office/2007/relationships/media" Target="../media/media9.wm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ma"/><Relationship Id="rId1" Type="http://schemas.microsoft.com/office/2007/relationships/media" Target="../media/media10.wma"/><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ma"/><Relationship Id="rId1" Type="http://schemas.microsoft.com/office/2007/relationships/media" Target="../media/media11.wma"/><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hyperlink" Target="http://www.spacefoundation.org/sites/default/files/downloads/The_Space_Report_2016_OVERVIEW.pdf" TargetMode="External"/><Relationship Id="rId3" Type="http://schemas.openxmlformats.org/officeDocument/2006/relationships/slideLayout" Target="../slideLayouts/slideLayout2.xml"/><Relationship Id="rId7" Type="http://schemas.openxmlformats.org/officeDocument/2006/relationships/hyperlink" Target="http://law.emory.edu/eilr/content/volume-30/issue-4/comments/standards-regulating-space-travel-ambiguities-outer-space.html" TargetMode="External"/><Relationship Id="rId2" Type="http://schemas.openxmlformats.org/officeDocument/2006/relationships/audio" Target="../media/media12.wma"/><Relationship Id="rId1" Type="http://schemas.microsoft.com/office/2007/relationships/media" Target="../media/media12.wma"/><Relationship Id="rId6" Type="http://schemas.openxmlformats.org/officeDocument/2006/relationships/hyperlink" Target="http://www.forbes.com/sites/brucedorminey/2016/11/15/newspace-sector-is-likely-facing-recession/#48dc4a4ed09" TargetMode="External"/><Relationship Id="rId5" Type="http://schemas.openxmlformats.org/officeDocument/2006/relationships/hyperlink" Target="http://gpsworld.com/the-internet-of-everything-its-all-in-the-timing/" TargetMode="External"/><Relationship Id="rId4" Type="http://schemas.openxmlformats.org/officeDocument/2006/relationships/hyperlink" Target="https://www.faa.gov/news/updates/media/Economic%20Impact%20Study%20September%202010_20101026_PS.pd" TargetMode="External"/><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a:latin typeface="Times New Roman" panose="02020603050405020304" pitchFamily="18" charset="0"/>
                <a:cs typeface="Times New Roman" panose="02020603050405020304" pitchFamily="18" charset="0"/>
              </a:rPr>
              <a:t>The Future of Space Commercialization</a:t>
            </a:r>
          </a:p>
        </p:txBody>
      </p:sp>
      <p:sp>
        <p:nvSpPr>
          <p:cNvPr id="3" name="Subtitle 2"/>
          <p:cNvSpPr>
            <a:spLocks noGrp="1"/>
          </p:cNvSpPr>
          <p:nvPr>
            <p:ph type="subTitle" idx="1"/>
          </p:nvPr>
        </p:nvSpPr>
        <p:spPr/>
        <p:txBody>
          <a:bodyPr>
            <a:normAutofit/>
          </a:bodyPr>
          <a:lstStyle/>
          <a:p>
            <a:r>
              <a:rPr lang="en-US" sz="2800" b="1" dirty="0" smtClean="0">
                <a:latin typeface="Times New Roman" panose="02020603050405020304" pitchFamily="18" charset="0"/>
                <a:cs typeface="Times New Roman" panose="02020603050405020304" pitchFamily="18" charset="0"/>
              </a:rPr>
              <a:t>Student’s Name</a:t>
            </a:r>
          </a:p>
          <a:p>
            <a:r>
              <a:rPr lang="en-US" sz="2800" b="1" dirty="0" smtClean="0">
                <a:latin typeface="Times New Roman" panose="02020603050405020304" pitchFamily="18" charset="0"/>
                <a:cs typeface="Times New Roman" panose="02020603050405020304" pitchFamily="18" charset="0"/>
              </a:rPr>
              <a:t>Institutional Affiliation</a:t>
            </a:r>
            <a:endParaRPr lang="en-US" sz="2800" b="1" dirty="0">
              <a:latin typeface="Times New Roman" panose="02020603050405020304" pitchFamily="18" charset="0"/>
              <a:cs typeface="Times New Roman" panose="02020603050405020304" pitchFamily="18" charset="0"/>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69535099"/>
      </p:ext>
    </p:extLst>
  </p:cSld>
  <p:clrMapOvr>
    <a:masterClrMapping/>
  </p:clrMapOvr>
  <mc:AlternateContent xmlns:mc="http://schemas.openxmlformats.org/markup-compatibility/2006" xmlns:p14="http://schemas.microsoft.com/office/powerpoint/2010/main">
    <mc:Choice Requires="p14">
      <p:transition spd="slow" p14:dur="2000" advTm="8691"/>
    </mc:Choice>
    <mc:Fallback xmlns="">
      <p:transition spd="slow" advTm="86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Importance of space</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2133600"/>
            <a:ext cx="8915400" cy="4594746"/>
          </a:xfrm>
        </p:spPr>
        <p:txBody>
          <a:bodyPr>
            <a:normAutofit fontScale="92500" lnSpcReduction="20000"/>
          </a:bodyPr>
          <a:lstStyle/>
          <a:p>
            <a:r>
              <a:rPr lang="en-US" sz="2800" dirty="0" smtClean="0">
                <a:latin typeface="Times New Roman" panose="02020603050405020304" pitchFamily="18" charset="0"/>
                <a:cs typeface="Times New Roman" panose="02020603050405020304" pitchFamily="18" charset="0"/>
              </a:rPr>
              <a:t>According to the space foundation (2016), space is a vital part of our day to day life, this is despite it being relatively removed from normal terrestrial life.</a:t>
            </a:r>
          </a:p>
          <a:p>
            <a:r>
              <a:rPr lang="en-US" sz="2800" dirty="0" smtClean="0">
                <a:latin typeface="Times New Roman" panose="02020603050405020304" pitchFamily="18" charset="0"/>
                <a:cs typeface="Times New Roman" panose="02020603050405020304" pitchFamily="18" charset="0"/>
              </a:rPr>
              <a:t>Therefore, very few Americans understand how they interact with space on a daily basis.</a:t>
            </a:r>
          </a:p>
          <a:p>
            <a:r>
              <a:rPr lang="en-US" sz="2800" dirty="0" smtClean="0">
                <a:latin typeface="Times New Roman" panose="02020603050405020304" pitchFamily="18" charset="0"/>
                <a:cs typeface="Times New Roman" panose="02020603050405020304" pitchFamily="18" charset="0"/>
              </a:rPr>
              <a:t>Space impacts the economy as it has huge potential, some of which have not been tapped </a:t>
            </a:r>
            <a:r>
              <a:rPr lang="en-US" sz="2800" dirty="0">
                <a:latin typeface="Times New Roman" panose="02020603050405020304" pitchFamily="18" charset="0"/>
                <a:cs typeface="Times New Roman" panose="02020603050405020304" pitchFamily="18" charset="0"/>
              </a:rPr>
              <a:t>yet, </a:t>
            </a:r>
            <a:r>
              <a:rPr lang="en-US" sz="2800" dirty="0" smtClean="0">
                <a:latin typeface="Times New Roman" panose="02020603050405020304" pitchFamily="18" charset="0"/>
                <a:cs typeface="Times New Roman" panose="02020603050405020304" pitchFamily="18" charset="0"/>
              </a:rPr>
              <a:t>to help in the process of income generation globally.</a:t>
            </a:r>
          </a:p>
          <a:p>
            <a:r>
              <a:rPr lang="en-US" sz="2800" dirty="0" smtClean="0">
                <a:latin typeface="Times New Roman" panose="02020603050405020304" pitchFamily="18" charset="0"/>
                <a:cs typeface="Times New Roman" panose="02020603050405020304" pitchFamily="18" charset="0"/>
              </a:rPr>
              <a:t> security is another aspect of human life that has been affected greatly by space exploration.</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Additionally, space commerce has greatly impacted innovation on earth</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51692941"/>
      </p:ext>
    </p:extLst>
  </p:cSld>
  <p:clrMapOvr>
    <a:masterClrMapping/>
  </p:clrMapOvr>
  <mc:AlternateContent xmlns:mc="http://schemas.openxmlformats.org/markup-compatibility/2006" xmlns:p14="http://schemas.microsoft.com/office/powerpoint/2010/main">
    <mc:Choice Requires="p14">
      <p:transition spd="slow" p14:dur="2000" advTm="52404"/>
    </mc:Choice>
    <mc:Fallback xmlns="">
      <p:transition spd="slow" advTm="52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098673"/>
          </a:xfrm>
        </p:spPr>
        <p:txBody>
          <a:bodyPr>
            <a:normAutofit/>
          </a:bodyPr>
          <a:lstStyle/>
          <a:p>
            <a:r>
              <a:rPr lang="en-US" sz="3200" b="1" dirty="0" smtClean="0">
                <a:latin typeface="Times New Roman" panose="02020603050405020304" pitchFamily="18" charset="0"/>
                <a:cs typeface="Times New Roman" panose="02020603050405020304" pitchFamily="18" charset="0"/>
              </a:rPr>
              <a:t>Economic </a:t>
            </a:r>
            <a:r>
              <a:rPr lang="en-US" sz="3200" b="1" dirty="0">
                <a:latin typeface="Times New Roman" panose="02020603050405020304" pitchFamily="18" charset="0"/>
                <a:cs typeface="Times New Roman" panose="02020603050405020304" pitchFamily="18" charset="0"/>
              </a:rPr>
              <a:t>B</a:t>
            </a:r>
            <a:r>
              <a:rPr lang="en-US" sz="3200" b="1" dirty="0" smtClean="0">
                <a:latin typeface="Times New Roman" panose="02020603050405020304" pitchFamily="18" charset="0"/>
                <a:cs typeface="Times New Roman" panose="02020603050405020304" pitchFamily="18" charset="0"/>
              </a:rPr>
              <a:t>enefits </a:t>
            </a:r>
            <a:r>
              <a:rPr lang="en-US" sz="3200" b="1" dirty="0" smtClean="0">
                <a:latin typeface="Times New Roman" panose="02020603050405020304" pitchFamily="18" charset="0"/>
                <a:cs typeface="Times New Roman" panose="02020603050405020304" pitchFamily="18" charset="0"/>
              </a:rPr>
              <a:t>of </a:t>
            </a:r>
            <a:r>
              <a:rPr lang="en-US" sz="3200" b="1" dirty="0" smtClean="0">
                <a:latin typeface="Times New Roman" panose="02020603050405020304" pitchFamily="18" charset="0"/>
                <a:cs typeface="Times New Roman" panose="02020603050405020304" pitchFamily="18" charset="0"/>
              </a:rPr>
              <a:t>Space</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14600" y="1491289"/>
            <a:ext cx="8915400" cy="4724400"/>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Global transportation and satellite TV are the leading economic benefits derived from space. </a:t>
            </a:r>
          </a:p>
          <a:p>
            <a:r>
              <a:rPr lang="en-US" sz="2800" dirty="0" smtClean="0">
                <a:latin typeface="Times New Roman" panose="02020603050405020304" pitchFamily="18" charset="0"/>
                <a:cs typeface="Times New Roman" panose="02020603050405020304" pitchFamily="18" charset="0"/>
              </a:rPr>
              <a:t>Space enabled industries like the global position service (GPS) device manufacture, have also boosted the economy and still have the potential for more benefits.</a:t>
            </a:r>
          </a:p>
          <a:p>
            <a:r>
              <a:rPr lang="en-US" sz="2800" dirty="0" smtClean="0">
                <a:latin typeface="Times New Roman" panose="02020603050405020304" pitchFamily="18" charset="0"/>
                <a:cs typeface="Times New Roman" panose="02020603050405020304" pitchFamily="18" charset="0"/>
              </a:rPr>
              <a:t>Also, emerging </a:t>
            </a:r>
            <a:r>
              <a:rPr lang="en-US" sz="2800" dirty="0">
                <a:latin typeface="Times New Roman" panose="02020603050405020304" pitchFamily="18" charset="0"/>
                <a:cs typeface="Times New Roman" panose="02020603050405020304" pitchFamily="18" charset="0"/>
              </a:rPr>
              <a:t>space </a:t>
            </a:r>
            <a:r>
              <a:rPr lang="en-US" sz="2800" dirty="0" smtClean="0">
                <a:latin typeface="Times New Roman" panose="02020603050405020304" pitchFamily="18" charset="0"/>
                <a:cs typeface="Times New Roman" panose="02020603050405020304" pitchFamily="18" charset="0"/>
              </a:rPr>
              <a:t>industries such as space tourism, space mining and space occupation </a:t>
            </a:r>
            <a:r>
              <a:rPr lang="en-US" sz="2800" dirty="0">
                <a:latin typeface="Times New Roman" panose="02020603050405020304" pitchFamily="18" charset="0"/>
                <a:cs typeface="Times New Roman" panose="02020603050405020304" pitchFamily="18" charset="0"/>
              </a:rPr>
              <a:t>have huge potential benefits to the economy.</a:t>
            </a:r>
          </a:p>
          <a:p>
            <a:r>
              <a:rPr lang="en-US" sz="2800" dirty="0" smtClean="0">
                <a:latin typeface="Times New Roman" panose="02020603050405020304" pitchFamily="18" charset="0"/>
                <a:cs typeface="Times New Roman" panose="02020603050405020304" pitchFamily="18" charset="0"/>
              </a:rPr>
              <a:t>However, there is still room for improvement so as to reap all the  benefits of space commercialization (FAA, 2009)</a:t>
            </a:r>
            <a:endParaRPr lang="en-US" sz="2800" dirty="0">
              <a:latin typeface="Times New Roman" panose="02020603050405020304" pitchFamily="18" charset="0"/>
              <a:cs typeface="Times New Roman" panose="02020603050405020304" pitchFamily="18" charset="0"/>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00840721"/>
      </p:ext>
    </p:extLst>
  </p:cSld>
  <p:clrMapOvr>
    <a:masterClrMapping/>
  </p:clrMapOvr>
  <mc:AlternateContent xmlns:mc="http://schemas.openxmlformats.org/markup-compatibility/2006" xmlns:p14="http://schemas.microsoft.com/office/powerpoint/2010/main">
    <mc:Choice Requires="p14">
      <p:transition spd="slow" p14:dur="2000" advTm="58527"/>
    </mc:Choice>
    <mc:Fallback xmlns="">
      <p:transition spd="slow" advTm="58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S</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ecurity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B</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enefits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of </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Space</a:t>
            </a:r>
            <a:endParaRPr lang="en-US" b="1" dirty="0"/>
          </a:p>
        </p:txBody>
      </p:sp>
      <p:sp>
        <p:nvSpPr>
          <p:cNvPr id="3" name="Content Placeholder 2"/>
          <p:cNvSpPr>
            <a:spLocks noGrp="1"/>
          </p:cNvSpPr>
          <p:nvPr>
            <p:ph idx="1"/>
          </p:nvPr>
        </p:nvSpPr>
        <p:spPr>
          <a:xfrm>
            <a:off x="2635511" y="1485418"/>
            <a:ext cx="8915400" cy="4724400"/>
          </a:xfrm>
        </p:spPr>
        <p:txBody>
          <a:bodyPr>
            <a:normAutofit/>
          </a:bodyPr>
          <a:lstStyle/>
          <a:p>
            <a:pPr lvl="0">
              <a:buClr>
                <a:srgbClr val="A53010"/>
              </a:buClr>
            </a:pPr>
            <a:r>
              <a:rPr lang="en-US" sz="2600" dirty="0">
                <a:solidFill>
                  <a:prstClr val="black">
                    <a:lumMod val="75000"/>
                    <a:lumOff val="25000"/>
                  </a:prstClr>
                </a:solidFill>
                <a:latin typeface="Times New Roman" panose="02020603050405020304" pitchFamily="18" charset="0"/>
                <a:cs typeface="Times New Roman" panose="02020603050405020304" pitchFamily="18" charset="0"/>
              </a:rPr>
              <a:t>Security wise space has improved national security as satellites provide real-time data on security threats.</a:t>
            </a:r>
          </a:p>
          <a:p>
            <a:pPr lvl="0">
              <a:buClr>
                <a:srgbClr val="A53010"/>
              </a:buClr>
            </a:pPr>
            <a:r>
              <a:rPr lang="en-US" sz="2600" dirty="0" smtClean="0">
                <a:solidFill>
                  <a:prstClr val="black">
                    <a:lumMod val="75000"/>
                    <a:lumOff val="25000"/>
                  </a:prstClr>
                </a:solidFill>
                <a:latin typeface="Times New Roman" panose="02020603050405020304" pitchFamily="18" charset="0"/>
                <a:cs typeface="Times New Roman" panose="02020603050405020304" pitchFamily="18" charset="0"/>
              </a:rPr>
              <a:t>The automation </a:t>
            </a:r>
            <a:r>
              <a:rPr lang="en-US" sz="2600" dirty="0">
                <a:solidFill>
                  <a:prstClr val="black">
                    <a:lumMod val="75000"/>
                    <a:lumOff val="25000"/>
                  </a:prstClr>
                </a:solidFill>
                <a:latin typeface="Times New Roman" panose="02020603050405020304" pitchFamily="18" charset="0"/>
                <a:cs typeface="Times New Roman" panose="02020603050405020304" pitchFamily="18" charset="0"/>
              </a:rPr>
              <a:t>or remote control of weapons improves security </a:t>
            </a:r>
            <a:r>
              <a:rPr lang="en-US" sz="2600" dirty="0" smtClean="0">
                <a:solidFill>
                  <a:prstClr val="black">
                    <a:lumMod val="75000"/>
                    <a:lumOff val="25000"/>
                  </a:prstClr>
                </a:solidFill>
                <a:latin typeface="Times New Roman" panose="02020603050405020304" pitchFamily="18" charset="0"/>
                <a:cs typeface="Times New Roman" panose="02020603050405020304" pitchFamily="18" charset="0"/>
              </a:rPr>
              <a:t>safely</a:t>
            </a:r>
            <a:r>
              <a:rPr lang="en-US" sz="2600" dirty="0">
                <a:solidFill>
                  <a:prstClr val="black">
                    <a:lumMod val="75000"/>
                    <a:lumOff val="25000"/>
                  </a:prstClr>
                </a:solidFill>
                <a:latin typeface="Times New Roman" panose="02020603050405020304" pitchFamily="18" charset="0"/>
                <a:cs typeface="Times New Roman" panose="02020603050405020304" pitchFamily="18" charset="0"/>
              </a:rPr>
              <a:t> </a:t>
            </a:r>
            <a:r>
              <a:rPr lang="en-US" sz="2600" dirty="0" smtClean="0">
                <a:solidFill>
                  <a:prstClr val="black">
                    <a:lumMod val="75000"/>
                    <a:lumOff val="25000"/>
                  </a:prstClr>
                </a:solidFill>
                <a:latin typeface="Times New Roman" panose="02020603050405020304" pitchFamily="18" charset="0"/>
                <a:cs typeface="Times New Roman" panose="02020603050405020304" pitchFamily="18" charset="0"/>
              </a:rPr>
              <a:t>as less human collateral casualties are experienced during war.</a:t>
            </a:r>
          </a:p>
          <a:p>
            <a:pPr lvl="0">
              <a:buClr>
                <a:srgbClr val="A53010"/>
              </a:buClr>
            </a:pPr>
            <a:r>
              <a:rPr lang="en-US" sz="2600" dirty="0" smtClean="0">
                <a:solidFill>
                  <a:prstClr val="black">
                    <a:lumMod val="75000"/>
                    <a:lumOff val="25000"/>
                  </a:prstClr>
                </a:solidFill>
                <a:latin typeface="Times New Roman" panose="02020603050405020304" pitchFamily="18" charset="0"/>
                <a:cs typeface="Times New Roman" panose="02020603050405020304" pitchFamily="18" charset="0"/>
              </a:rPr>
              <a:t>Space also offers the possibility of a military system safe from terrestrial sabotage by enemies of the state as it would require a lot of effort to destroy space based military and security installations.</a:t>
            </a:r>
          </a:p>
          <a:p>
            <a:pPr lvl="0">
              <a:buClr>
                <a:srgbClr val="A53010"/>
              </a:buClr>
            </a:pPr>
            <a:endParaRPr lang="en-US" sz="2600" dirty="0" smtClean="0">
              <a:latin typeface="Times New Roman" panose="02020603050405020304" pitchFamily="18" charset="0"/>
              <a:cs typeface="Times New Roman" panose="02020603050405020304" pitchFamily="18" charset="0"/>
            </a:endParaRPr>
          </a:p>
          <a:p>
            <a:pPr lvl="0">
              <a:buClr>
                <a:srgbClr val="A53010"/>
              </a:buClr>
            </a:pPr>
            <a:endParaRPr lang="en-US" sz="2600" dirty="0">
              <a:solidFill>
                <a:prstClr val="black">
                  <a:lumMod val="75000"/>
                  <a:lumOff val="25000"/>
                </a:prstClr>
              </a:solidFill>
              <a:latin typeface="Times New Roman" panose="02020603050405020304" pitchFamily="18" charset="0"/>
              <a:cs typeface="Times New Roman" panose="02020603050405020304" pitchFamily="18" charset="0"/>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098217412"/>
      </p:ext>
    </p:extLst>
  </p:cSld>
  <p:clrMapOvr>
    <a:masterClrMapping/>
  </p:clrMapOvr>
  <mc:AlternateContent xmlns:mc="http://schemas.openxmlformats.org/markup-compatibility/2006" xmlns:p14="http://schemas.microsoft.com/office/powerpoint/2010/main">
    <mc:Choice Requires="p14">
      <p:transition spd="slow" p14:dur="2000" advTm="45565"/>
    </mc:Choice>
    <mc:Fallback xmlns="">
      <p:transition spd="slow" advTm="45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Technological Innovations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600787" y="1496993"/>
            <a:ext cx="8915400" cy="4724400"/>
          </a:xfrm>
        </p:spPr>
        <p:txBody>
          <a:bodyPr>
            <a:normAutofit fontScale="85000" lnSpcReduction="20000"/>
          </a:bodyPr>
          <a:lstStyle/>
          <a:p>
            <a:r>
              <a:rPr lang="en-US" sz="2800" dirty="0" smtClean="0">
                <a:latin typeface="Times New Roman" panose="02020603050405020304" pitchFamily="18" charset="0"/>
                <a:cs typeface="Times New Roman" panose="02020603050405020304" pitchFamily="18" charset="0"/>
              </a:rPr>
              <a:t>Outer space serves as a catalyst for innovations as there is need to come up with new and efficient ways of conquering and commercializing the outer </a:t>
            </a:r>
            <a:r>
              <a:rPr lang="en-US" sz="2800" dirty="0">
                <a:latin typeface="Times New Roman" panose="02020603050405020304" pitchFamily="18" charset="0"/>
                <a:cs typeface="Times New Roman" panose="02020603050405020304" pitchFamily="18" charset="0"/>
              </a:rPr>
              <a:t>space. The uniqueness of space challenges level of innovation.</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Secondly, space exploration technology is being modified and used on earths surface. This has greatly helped solve problems that previously seemed impossible to solve.</a:t>
            </a:r>
          </a:p>
          <a:p>
            <a:r>
              <a:rPr lang="en-US" sz="2800" dirty="0" smtClean="0">
                <a:latin typeface="Times New Roman" panose="02020603050405020304" pitchFamily="18" charset="0"/>
                <a:cs typeface="Times New Roman" panose="02020603050405020304" pitchFamily="18" charset="0"/>
              </a:rPr>
              <a:t>Thirdly, Space has the capability to bring in more advanced technology in future. This is more research is carried out and new discoveries are made in space which currently is hugely unchartered territory.</a:t>
            </a:r>
          </a:p>
          <a:p>
            <a:r>
              <a:rPr lang="en-US" sz="2800" dirty="0" smtClean="0">
                <a:latin typeface="Times New Roman" panose="02020603050405020304" pitchFamily="18" charset="0"/>
                <a:cs typeface="Times New Roman" panose="02020603050405020304" pitchFamily="18" charset="0"/>
              </a:rPr>
              <a:t>Finally, future space innovations could increase connectivity and economic growth. This might be by the use of space to globally connect everyone under a single network of satellites (Jewel, 2015)</a:t>
            </a:r>
            <a:endParaRPr lang="en-US" sz="2800" dirty="0">
              <a:latin typeface="Times New Roman" panose="02020603050405020304" pitchFamily="18" charset="0"/>
              <a:cs typeface="Times New Roman" panose="02020603050405020304" pitchFamily="18" charset="0"/>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51923900"/>
      </p:ext>
    </p:extLst>
  </p:cSld>
  <p:clrMapOvr>
    <a:masterClrMapping/>
  </p:clrMapOvr>
  <mc:AlternateContent xmlns:mc="http://schemas.openxmlformats.org/markup-compatibility/2006" xmlns:p14="http://schemas.microsoft.com/office/powerpoint/2010/main">
    <mc:Choice Requires="p14">
      <p:transition spd="slow" p14:dur="2000" advTm="76324"/>
    </mc:Choice>
    <mc:Fallback xmlns="">
      <p:transition spd="slow" advTm="76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Challenges </a:t>
            </a:r>
            <a:r>
              <a:rPr lang="en-US" sz="3200" b="1" dirty="0" smtClean="0">
                <a:latin typeface="Times New Roman" panose="02020603050405020304" pitchFamily="18" charset="0"/>
                <a:cs typeface="Times New Roman" panose="02020603050405020304" pitchFamily="18" charset="0"/>
              </a:rPr>
              <a:t>Facing </a:t>
            </a:r>
            <a:r>
              <a:rPr lang="en-US" sz="3200" b="1" dirty="0">
                <a:latin typeface="Times New Roman" panose="02020603050405020304" pitchFamily="18" charset="0"/>
                <a:cs typeface="Times New Roman" panose="02020603050405020304" pitchFamily="18" charset="0"/>
              </a:rPr>
              <a:t>O</a:t>
            </a:r>
            <a:r>
              <a:rPr lang="en-US" sz="3200" b="1" dirty="0" smtClean="0">
                <a:latin typeface="Times New Roman" panose="02020603050405020304" pitchFamily="18" charset="0"/>
                <a:cs typeface="Times New Roman" panose="02020603050405020304" pitchFamily="18" charset="0"/>
              </a:rPr>
              <a:t>uter </a:t>
            </a:r>
            <a:r>
              <a:rPr lang="en-US" sz="3200" b="1" dirty="0">
                <a:latin typeface="Times New Roman" panose="02020603050405020304" pitchFamily="18" charset="0"/>
                <a:cs typeface="Times New Roman" panose="02020603050405020304" pitchFamily="18" charset="0"/>
              </a:rPr>
              <a:t>S</a:t>
            </a:r>
            <a:r>
              <a:rPr lang="en-US" sz="3200" b="1" dirty="0" smtClean="0">
                <a:latin typeface="Times New Roman" panose="02020603050405020304" pitchFamily="18" charset="0"/>
                <a:cs typeface="Times New Roman" panose="02020603050405020304" pitchFamily="18" charset="0"/>
              </a:rPr>
              <a:t>pace </a:t>
            </a:r>
            <a:r>
              <a:rPr lang="en-US" sz="3200" b="1" dirty="0">
                <a:latin typeface="Times New Roman" panose="02020603050405020304" pitchFamily="18" charset="0"/>
                <a:cs typeface="Times New Roman" panose="02020603050405020304" pitchFamily="18" charset="0"/>
              </a:rPr>
              <a:t>C</a:t>
            </a:r>
            <a:r>
              <a:rPr lang="en-US" sz="3200" b="1" dirty="0" smtClean="0">
                <a:latin typeface="Times New Roman" panose="02020603050405020304" pitchFamily="18" charset="0"/>
                <a:cs typeface="Times New Roman" panose="02020603050405020304" pitchFamily="18" charset="0"/>
              </a:rPr>
              <a:t>ommercialization</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905000"/>
            <a:ext cx="8915400" cy="4724400"/>
          </a:xfrm>
        </p:spPr>
        <p:txBody>
          <a:bodyPr>
            <a:normAutofit fontScale="92500" lnSpcReduction="20000"/>
          </a:bodyPr>
          <a:lstStyle/>
          <a:p>
            <a:r>
              <a:rPr lang="en-US" sz="2800" dirty="0" smtClean="0">
                <a:latin typeface="Times New Roman" panose="02020603050405020304" pitchFamily="18" charset="0"/>
                <a:cs typeface="Times New Roman" panose="02020603050405020304" pitchFamily="18" charset="0"/>
              </a:rPr>
              <a:t>According to </a:t>
            </a:r>
            <a:r>
              <a:rPr lang="en-US" sz="2800" dirty="0" err="1" smtClean="0">
                <a:latin typeface="Times New Roman" panose="02020603050405020304" pitchFamily="18" charset="0"/>
                <a:cs typeface="Times New Roman" panose="02020603050405020304" pitchFamily="18" charset="0"/>
              </a:rPr>
              <a:t>Dorminey</a:t>
            </a:r>
            <a:r>
              <a:rPr lang="en-US" sz="2800" dirty="0" smtClean="0">
                <a:latin typeface="Times New Roman" panose="02020603050405020304" pitchFamily="18" charset="0"/>
                <a:cs typeface="Times New Roman" panose="02020603050405020304" pitchFamily="18" charset="0"/>
              </a:rPr>
              <a:t> (2016),  outer space commercialization like any other process has its fair share of challenges.</a:t>
            </a:r>
          </a:p>
          <a:p>
            <a:r>
              <a:rPr lang="en-US" sz="2800" dirty="0" smtClean="0">
                <a:latin typeface="Times New Roman" panose="02020603050405020304" pitchFamily="18" charset="0"/>
                <a:cs typeface="Times New Roman" panose="02020603050405020304" pitchFamily="18" charset="0"/>
              </a:rPr>
              <a:t>Some of this challenges are technical while others are related to safety and need for environmental preservation.</a:t>
            </a:r>
          </a:p>
          <a:p>
            <a:r>
              <a:rPr lang="en-US" sz="2800" dirty="0" smtClean="0">
                <a:latin typeface="Times New Roman" panose="02020603050405020304" pitchFamily="18" charset="0"/>
                <a:cs typeface="Times New Roman" panose="02020603050405020304" pitchFamily="18" charset="0"/>
              </a:rPr>
              <a:t>Additionally, the commercialization of outer space is also faced by the challenges related to national security as well as concerns relating to international relations.</a:t>
            </a:r>
          </a:p>
          <a:p>
            <a:r>
              <a:rPr lang="en-US" sz="2800" dirty="0" smtClean="0">
                <a:latin typeface="Times New Roman" panose="02020603050405020304" pitchFamily="18" charset="0"/>
                <a:cs typeface="Times New Roman" panose="02020603050405020304" pitchFamily="18" charset="0"/>
              </a:rPr>
              <a:t>There is also the challenge of lack of streamlined policies concerning exploration and commercial use of outer space</a:t>
            </a:r>
          </a:p>
          <a:p>
            <a:r>
              <a:rPr lang="en-US" sz="2800" dirty="0" smtClean="0">
                <a:latin typeface="Times New Roman" panose="02020603050405020304" pitchFamily="18" charset="0"/>
                <a:cs typeface="Times New Roman" panose="02020603050405020304" pitchFamily="18" charset="0"/>
              </a:rPr>
              <a:t>Also regulations concerning the commercial use of outer space may create problems in the future as we are venturing into unchartered territories.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49752090"/>
      </p:ext>
    </p:extLst>
  </p:cSld>
  <p:clrMapOvr>
    <a:masterClrMapping/>
  </p:clrMapOvr>
  <mc:AlternateContent xmlns:mc="http://schemas.openxmlformats.org/markup-compatibility/2006" xmlns:p14="http://schemas.microsoft.com/office/powerpoint/2010/main">
    <mc:Choice Requires="p14">
      <p:transition spd="slow" p14:dur="2000" advTm="77756"/>
    </mc:Choice>
    <mc:Fallback xmlns="">
      <p:transition spd="slow" advTm="77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Technical </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Challenges </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to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O</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uter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S</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pace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C</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ommercialization</a:t>
            </a:r>
            <a:endParaRPr lang="en-US" b="1" dirty="0"/>
          </a:p>
        </p:txBody>
      </p:sp>
      <p:sp>
        <p:nvSpPr>
          <p:cNvPr id="3" name="Content Placeholder 2"/>
          <p:cNvSpPr>
            <a:spLocks noGrp="1"/>
          </p:cNvSpPr>
          <p:nvPr>
            <p:ph idx="1"/>
          </p:nvPr>
        </p:nvSpPr>
        <p:spPr>
          <a:xfrm>
            <a:off x="2514600" y="1749287"/>
            <a:ext cx="8915400" cy="4956313"/>
          </a:xfrm>
        </p:spPr>
        <p:txBody>
          <a:bodyPr>
            <a:normAutofit lnSpcReduction="10000"/>
          </a:bodyPr>
          <a:lstStyle/>
          <a:p>
            <a:r>
              <a:rPr lang="en-US" sz="2400" dirty="0" smtClean="0">
                <a:latin typeface="Times New Roman" panose="02020603050405020304" pitchFamily="18" charset="0"/>
                <a:cs typeface="Times New Roman" panose="02020603050405020304" pitchFamily="18" charset="0"/>
              </a:rPr>
              <a:t>Outer space commercialization is faced by the technical challenge of safely reaching and venturing outside the earths atmosphere.</a:t>
            </a:r>
          </a:p>
          <a:p>
            <a:r>
              <a:rPr lang="en-US" sz="2400" dirty="0" smtClean="0">
                <a:latin typeface="Times New Roman" panose="02020603050405020304" pitchFamily="18" charset="0"/>
                <a:cs typeface="Times New Roman" panose="02020603050405020304" pitchFamily="18" charset="0"/>
              </a:rPr>
              <a:t>Currently, space vehicular failure rate of the space shuttle program stands at 40% which is very high and poses safety risks.</a:t>
            </a:r>
          </a:p>
          <a:p>
            <a:r>
              <a:rPr lang="en-US" sz="2400" dirty="0" smtClean="0">
                <a:latin typeface="Times New Roman" panose="02020603050405020304" pitchFamily="18" charset="0"/>
                <a:cs typeface="Times New Roman" panose="02020603050405020304" pitchFamily="18" charset="0"/>
              </a:rPr>
              <a:t>There is also the problem of the high costs associated with lack of reusable space launch boosters. Space launching poses technical problems in this respect</a:t>
            </a:r>
          </a:p>
          <a:p>
            <a:r>
              <a:rPr lang="en-US" sz="2400" dirty="0" smtClean="0">
                <a:latin typeface="Times New Roman" panose="02020603050405020304" pitchFamily="18" charset="0"/>
                <a:cs typeface="Times New Roman" panose="02020603050405020304" pitchFamily="18" charset="0"/>
              </a:rPr>
              <a:t>The space environment poses technical problems to commercial use of space which range from dust to zero gravity and toxic radiation all which need to be controlled.</a:t>
            </a:r>
          </a:p>
          <a:p>
            <a:r>
              <a:rPr lang="en-US" sz="2400" dirty="0" smtClean="0">
                <a:latin typeface="Times New Roman" panose="02020603050405020304" pitchFamily="18" charset="0"/>
                <a:cs typeface="Times New Roman" panose="02020603050405020304" pitchFamily="18" charset="0"/>
              </a:rPr>
              <a:t>Additionally, there is the challenge of managing space debris and the damage it causes to space equipment and assets.</a:t>
            </a:r>
            <a:endParaRPr lang="en-US" sz="2400" dirty="0">
              <a:latin typeface="Times New Roman" panose="02020603050405020304" pitchFamily="18" charset="0"/>
              <a:cs typeface="Times New Roman" panose="02020603050405020304" pitchFamily="18" charset="0"/>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0866997"/>
      </p:ext>
    </p:extLst>
  </p:cSld>
  <p:clrMapOvr>
    <a:masterClrMapping/>
  </p:clrMapOvr>
  <mc:AlternateContent xmlns:mc="http://schemas.openxmlformats.org/markup-compatibility/2006" xmlns:p14="http://schemas.microsoft.com/office/powerpoint/2010/main">
    <mc:Choice Requires="p14">
      <p:transition spd="slow" p14:dur="2000" advTm="75928"/>
    </mc:Choice>
    <mc:Fallback xmlns="">
      <p:transition spd="slow" advTm="75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065794"/>
          </a:xfrm>
        </p:spPr>
        <p:txBody>
          <a:bodyPr>
            <a:normAutofit fontScale="90000"/>
          </a:bodyPr>
          <a:lstStyle/>
          <a:p>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Regulatory </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Challenges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to </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Outer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S</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pace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C</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ommercialization</a:t>
            </a:r>
            <a:endParaRPr lang="en-US" b="1" dirty="0"/>
          </a:p>
        </p:txBody>
      </p:sp>
      <p:sp>
        <p:nvSpPr>
          <p:cNvPr id="3" name="Content Placeholder 2"/>
          <p:cNvSpPr>
            <a:spLocks noGrp="1"/>
          </p:cNvSpPr>
          <p:nvPr>
            <p:ph idx="1"/>
          </p:nvPr>
        </p:nvSpPr>
        <p:spPr>
          <a:xfrm>
            <a:off x="2514600" y="1635888"/>
            <a:ext cx="8915400" cy="4867701"/>
          </a:xfrm>
        </p:spPr>
        <p:txBody>
          <a:bodyPr>
            <a:normAutofit fontScale="92500" lnSpcReduction="10000"/>
          </a:bodyPr>
          <a:lstStyle/>
          <a:p>
            <a:r>
              <a:rPr lang="en-US" sz="2600" dirty="0" smtClean="0">
                <a:latin typeface="Times New Roman" panose="02020603050405020304" pitchFamily="18" charset="0"/>
                <a:cs typeface="Times New Roman" panose="02020603050405020304" pitchFamily="18" charset="0"/>
              </a:rPr>
              <a:t>The current regulations pose a challenge to the process of utilizing the outer spaces’ commercial potential.</a:t>
            </a:r>
          </a:p>
          <a:p>
            <a:r>
              <a:rPr lang="en-US" sz="2600" dirty="0" smtClean="0">
                <a:latin typeface="Times New Roman" panose="02020603050405020304" pitchFamily="18" charset="0"/>
                <a:cs typeface="Times New Roman" panose="02020603050405020304" pitchFamily="18" charset="0"/>
              </a:rPr>
              <a:t>The stringent licensing process required before launching any space craft limits the amount of trials an attempts to access outer space.</a:t>
            </a:r>
          </a:p>
          <a:p>
            <a:r>
              <a:rPr lang="en-US" sz="2600" dirty="0" smtClean="0">
                <a:latin typeface="Times New Roman" panose="02020603050405020304" pitchFamily="18" charset="0"/>
                <a:cs typeface="Times New Roman" panose="02020603050405020304" pitchFamily="18" charset="0"/>
              </a:rPr>
              <a:t>There is are also regulation in the united states that regulate and prevent the free transfer of space technology to parties outside the united states border. This slows down the global outer space commercialization process. </a:t>
            </a:r>
          </a:p>
          <a:p>
            <a:r>
              <a:rPr lang="en-US" sz="2600" dirty="0" smtClean="0">
                <a:latin typeface="Times New Roman" panose="02020603050405020304" pitchFamily="18" charset="0"/>
                <a:cs typeface="Times New Roman" panose="02020603050405020304" pitchFamily="18" charset="0"/>
              </a:rPr>
              <a:t>Additionally, the process of regulating and approving outer space launches in the united states is opaque and based on the discretion of several agencies thus it is difficult to seek clarification or trace a decision back to individual agencies. It is therefore difficult to know if space missions will be approved or not (outer space, 2016).</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4285584"/>
      </p:ext>
    </p:extLst>
  </p:cSld>
  <p:clrMapOvr>
    <a:masterClrMapping/>
  </p:clrMapOvr>
  <mc:AlternateContent xmlns:mc="http://schemas.openxmlformats.org/markup-compatibility/2006" xmlns:p14="http://schemas.microsoft.com/office/powerpoint/2010/main">
    <mc:Choice Requires="p14">
      <p:transition spd="slow" p14:dur="2000" advTm="82076"/>
    </mc:Choice>
    <mc:Fallback xmlns="">
      <p:transition spd="slow" advTm="82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International </a:t>
            </a:r>
            <a:r>
              <a:rPr lang="en-US" sz="3200" b="1" dirty="0" smtClean="0">
                <a:latin typeface="Times New Roman" panose="02020603050405020304" pitchFamily="18" charset="0"/>
                <a:cs typeface="Times New Roman" panose="02020603050405020304" pitchFamily="18" charset="0"/>
              </a:rPr>
              <a:t>Relations </a:t>
            </a:r>
            <a:r>
              <a:rPr lang="en-US" sz="3200" b="1" dirty="0" smtClean="0">
                <a:latin typeface="Times New Roman" panose="02020603050405020304" pitchFamily="18" charset="0"/>
                <a:cs typeface="Times New Roman" panose="02020603050405020304" pitchFamily="18" charset="0"/>
              </a:rPr>
              <a:t>Challenges </a:t>
            </a:r>
            <a:r>
              <a:rPr lang="en-US" sz="3200" b="1" dirty="0" smtClean="0">
                <a:latin typeface="Times New Roman" panose="02020603050405020304" pitchFamily="18" charset="0"/>
                <a:cs typeface="Times New Roman" panose="02020603050405020304" pitchFamily="18" charset="0"/>
              </a:rPr>
              <a:t>to </a:t>
            </a:r>
            <a:r>
              <a:rPr lang="en-US" sz="3200" b="1" dirty="0" smtClean="0">
                <a:latin typeface="Times New Roman" panose="02020603050405020304" pitchFamily="18" charset="0"/>
                <a:cs typeface="Times New Roman" panose="02020603050405020304" pitchFamily="18" charset="0"/>
              </a:rPr>
              <a:t>Outer </a:t>
            </a:r>
            <a:r>
              <a:rPr lang="en-US" sz="3200" b="1" dirty="0">
                <a:latin typeface="Times New Roman" panose="02020603050405020304" pitchFamily="18" charset="0"/>
                <a:cs typeface="Times New Roman" panose="02020603050405020304" pitchFamily="18" charset="0"/>
              </a:rPr>
              <a:t>S</a:t>
            </a:r>
            <a:r>
              <a:rPr lang="en-US" sz="3200" b="1" dirty="0" smtClean="0">
                <a:latin typeface="Times New Roman" panose="02020603050405020304" pitchFamily="18" charset="0"/>
                <a:cs typeface="Times New Roman" panose="02020603050405020304" pitchFamily="18" charset="0"/>
              </a:rPr>
              <a:t>pace </a:t>
            </a:r>
            <a:r>
              <a:rPr lang="en-US" sz="3200" b="1" dirty="0">
                <a:latin typeface="Times New Roman" panose="02020603050405020304" pitchFamily="18" charset="0"/>
                <a:cs typeface="Times New Roman" panose="02020603050405020304" pitchFamily="18" charset="0"/>
              </a:rPr>
              <a:t>C</a:t>
            </a:r>
            <a:r>
              <a:rPr lang="en-US" sz="3200" b="1" dirty="0" smtClean="0">
                <a:latin typeface="Times New Roman" panose="02020603050405020304" pitchFamily="18" charset="0"/>
                <a:cs typeface="Times New Roman" panose="02020603050405020304" pitchFamily="18" charset="0"/>
              </a:rPr>
              <a:t>ommercialization</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2133600"/>
            <a:ext cx="8915400" cy="4724400"/>
          </a:xfrm>
        </p:spPr>
        <p:txBody>
          <a:bodyPr>
            <a:normAutofit fontScale="92500" lnSpcReduction="20000"/>
          </a:bodyPr>
          <a:lstStyle/>
          <a:p>
            <a:r>
              <a:rPr lang="en-US" sz="2800" dirty="0" smtClean="0">
                <a:latin typeface="Times New Roman" panose="02020603050405020304" pitchFamily="18" charset="0"/>
                <a:cs typeface="Times New Roman" panose="02020603050405020304" pitchFamily="18" charset="0"/>
              </a:rPr>
              <a:t>International challenges to outer space commercialization are not purely political but they include legal and economic problems.</a:t>
            </a:r>
          </a:p>
          <a:p>
            <a:r>
              <a:rPr lang="en-US" sz="2800" dirty="0" smtClean="0">
                <a:latin typeface="Times New Roman" panose="02020603050405020304" pitchFamily="18" charset="0"/>
                <a:cs typeface="Times New Roman" panose="02020603050405020304" pitchFamily="18" charset="0"/>
              </a:rPr>
              <a:t>There is also the issue of how to deal with damage of a country’s outer space infrastructure by a different country or </a:t>
            </a:r>
            <a:r>
              <a:rPr lang="en-US" sz="2800" dirty="0">
                <a:latin typeface="Times New Roman" panose="02020603050405020304" pitchFamily="18" charset="0"/>
                <a:cs typeface="Times New Roman" panose="02020603050405020304" pitchFamily="18" charset="0"/>
              </a:rPr>
              <a:t>affiliated </a:t>
            </a:r>
            <a:r>
              <a:rPr lang="en-US" sz="2800" dirty="0" smtClean="0">
                <a:latin typeface="Times New Roman" panose="02020603050405020304" pitchFamily="18" charset="0"/>
                <a:cs typeface="Times New Roman" panose="02020603050405020304" pitchFamily="18" charset="0"/>
              </a:rPr>
              <a:t>companies.</a:t>
            </a:r>
          </a:p>
          <a:p>
            <a:r>
              <a:rPr lang="en-US" sz="2800" dirty="0" smtClean="0">
                <a:latin typeface="Times New Roman" panose="02020603050405020304" pitchFamily="18" charset="0"/>
                <a:cs typeface="Times New Roman" panose="02020603050405020304" pitchFamily="18" charset="0"/>
              </a:rPr>
              <a:t>Consequently, legal issues may arise over crossing restricted areas or violation of country borders using outer space satellites.</a:t>
            </a:r>
          </a:p>
          <a:p>
            <a:r>
              <a:rPr lang="en-US" sz="2800" dirty="0" smtClean="0">
                <a:latin typeface="Times New Roman" panose="02020603050405020304" pitchFamily="18" charset="0"/>
                <a:cs typeface="Times New Roman" panose="02020603050405020304" pitchFamily="18" charset="0"/>
              </a:rPr>
              <a:t>Additionally, the are different ideologies by different countries on whether to communally use commercialized outer space technology or to use a capitalistic approach in the commercialization process.</a:t>
            </a:r>
            <a:endParaRPr lang="en-US" sz="2800" dirty="0">
              <a:latin typeface="Times New Roman" panose="02020603050405020304" pitchFamily="18" charset="0"/>
              <a:cs typeface="Times New Roman" panose="02020603050405020304" pitchFamily="18" charset="0"/>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92238778"/>
      </p:ext>
    </p:extLst>
  </p:cSld>
  <p:clrMapOvr>
    <a:masterClrMapping/>
  </p:clrMapOvr>
  <mc:AlternateContent xmlns:mc="http://schemas.openxmlformats.org/markup-compatibility/2006" xmlns:p14="http://schemas.microsoft.com/office/powerpoint/2010/main">
    <mc:Choice Requires="p14">
      <p:transition spd="slow" p14:dur="2000" advTm="55302"/>
    </mc:Choice>
    <mc:Fallback xmlns="">
      <p:transition spd="slow" advTm="55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anose="02020603050405020304" pitchFamily="18" charset="0"/>
                <a:cs typeface="Times New Roman" panose="02020603050405020304" pitchFamily="18" charset="0"/>
              </a:rPr>
              <a:t>Policy </a:t>
            </a:r>
            <a:r>
              <a:rPr lang="en-US" sz="3200" b="1" dirty="0" smtClean="0">
                <a:latin typeface="Times New Roman" panose="02020603050405020304" pitchFamily="18" charset="0"/>
                <a:cs typeface="Times New Roman" panose="02020603050405020304" pitchFamily="18" charset="0"/>
              </a:rPr>
              <a:t>Recommendations </a:t>
            </a:r>
            <a:r>
              <a:rPr lang="en-US" sz="3200" b="1" dirty="0" smtClean="0">
                <a:latin typeface="Times New Roman" panose="02020603050405020304" pitchFamily="18" charset="0"/>
                <a:cs typeface="Times New Roman" panose="02020603050405020304" pitchFamily="18" charset="0"/>
              </a:rPr>
              <a:t>on the </a:t>
            </a:r>
            <a:r>
              <a:rPr lang="en-US" sz="3200" b="1" dirty="0" smtClean="0">
                <a:latin typeface="Times New Roman" panose="02020603050405020304" pitchFamily="18" charset="0"/>
                <a:cs typeface="Times New Roman" panose="02020603050405020304" pitchFamily="18" charset="0"/>
              </a:rPr>
              <a:t>Commercialization </a:t>
            </a:r>
            <a:r>
              <a:rPr lang="en-US" sz="3200" b="1" dirty="0" smtClean="0">
                <a:latin typeface="Times New Roman" panose="02020603050405020304" pitchFamily="18" charset="0"/>
                <a:cs typeface="Times New Roman" panose="02020603050405020304" pitchFamily="18" charset="0"/>
              </a:rPr>
              <a:t>of </a:t>
            </a:r>
            <a:r>
              <a:rPr lang="en-US" sz="3200" b="1" dirty="0" smtClean="0">
                <a:latin typeface="Times New Roman" panose="02020603050405020304" pitchFamily="18" charset="0"/>
                <a:cs typeface="Times New Roman" panose="02020603050405020304" pitchFamily="18" charset="0"/>
              </a:rPr>
              <a:t>Outer </a:t>
            </a:r>
            <a:r>
              <a:rPr lang="en-US" sz="3200" b="1" dirty="0" smtClean="0">
                <a:latin typeface="Times New Roman" panose="02020603050405020304" pitchFamily="18" charset="0"/>
                <a:cs typeface="Times New Roman" panose="02020603050405020304" pitchFamily="18" charset="0"/>
              </a:rPr>
              <a:t>S</a:t>
            </a:r>
            <a:r>
              <a:rPr lang="en-US" sz="3200" b="1" dirty="0" smtClean="0">
                <a:latin typeface="Times New Roman" panose="02020603050405020304" pitchFamily="18" charset="0"/>
                <a:cs typeface="Times New Roman" panose="02020603050405020304" pitchFamily="18" charset="0"/>
              </a:rPr>
              <a:t>pace</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2133600"/>
            <a:ext cx="8915400" cy="4724400"/>
          </a:xfrm>
        </p:spPr>
        <p:txBody>
          <a:bodyPr>
            <a:normAutofit fontScale="92500" lnSpcReduction="10000"/>
          </a:bodyPr>
          <a:lstStyle/>
          <a:p>
            <a:r>
              <a:rPr lang="en-US" sz="2800" dirty="0" smtClean="0">
                <a:latin typeface="Times New Roman" panose="02020603050405020304" pitchFamily="18" charset="0"/>
                <a:cs typeface="Times New Roman" panose="02020603050405020304" pitchFamily="18" charset="0"/>
              </a:rPr>
              <a:t>The government should create an independent agency to deal with issues related to commercialization. </a:t>
            </a:r>
          </a:p>
          <a:p>
            <a:r>
              <a:rPr lang="en-US" sz="2800" dirty="0" smtClean="0">
                <a:latin typeface="Times New Roman" panose="02020603050405020304" pitchFamily="18" charset="0"/>
                <a:cs typeface="Times New Roman" panose="02020603050405020304" pitchFamily="18" charset="0"/>
              </a:rPr>
              <a:t>This would ensure the commercialization process receives the funds it requires as well as proper regulation of the field.</a:t>
            </a:r>
          </a:p>
          <a:p>
            <a:r>
              <a:rPr lang="en-US" sz="2800" dirty="0" smtClean="0">
                <a:latin typeface="Times New Roman" panose="02020603050405020304" pitchFamily="18" charset="0"/>
                <a:cs typeface="Times New Roman" panose="02020603050405020304" pitchFamily="18" charset="0"/>
              </a:rPr>
              <a:t>Additionally, the move would serve to streamline and delineate the decisions related to the commercial use of space.</a:t>
            </a:r>
          </a:p>
          <a:p>
            <a:r>
              <a:rPr lang="en-US" sz="2800" dirty="0" smtClean="0">
                <a:latin typeface="Times New Roman" panose="02020603050405020304" pitchFamily="18" charset="0"/>
                <a:cs typeface="Times New Roman" panose="02020603050405020304" pitchFamily="18" charset="0"/>
              </a:rPr>
              <a:t>Also, the government should create awareness about the outer space commercialization so as to help the private sector understand the requirement need for outer space commercialization and also the risks that come with venturing into outer space.</a:t>
            </a:r>
          </a:p>
          <a:p>
            <a:endParaRPr lang="en-US" sz="2800" dirty="0">
              <a:latin typeface="Times New Roman" panose="02020603050405020304" pitchFamily="18" charset="0"/>
              <a:cs typeface="Times New Roman" panose="02020603050405020304" pitchFamily="18" charset="0"/>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41899206"/>
      </p:ext>
    </p:extLst>
  </p:cSld>
  <p:clrMapOvr>
    <a:masterClrMapping/>
  </p:clrMapOvr>
  <mc:AlternateContent xmlns:mc="http://schemas.openxmlformats.org/markup-compatibility/2006" xmlns:p14="http://schemas.microsoft.com/office/powerpoint/2010/main">
    <mc:Choice Requires="p14">
      <p:transition spd="slow" p14:dur="2000" advTm="55314"/>
    </mc:Choice>
    <mc:Fallback xmlns="">
      <p:transition spd="slow" advTm="553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Policy </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Recommendations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on the </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Commercialization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of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O</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uter Space</a:t>
            </a:r>
            <a:endParaRPr lang="en-US" b="1" dirty="0"/>
          </a:p>
        </p:txBody>
      </p:sp>
      <p:sp>
        <p:nvSpPr>
          <p:cNvPr id="3" name="Content Placeholder 2"/>
          <p:cNvSpPr>
            <a:spLocks noGrp="1"/>
          </p:cNvSpPr>
          <p:nvPr>
            <p:ph idx="1"/>
          </p:nvPr>
        </p:nvSpPr>
        <p:spPr>
          <a:xfrm>
            <a:off x="2589212" y="2133600"/>
            <a:ext cx="8915400" cy="4724400"/>
          </a:xfrm>
        </p:spPr>
        <p:txBody>
          <a:bodyPr>
            <a:normAutofit fontScale="92500" lnSpcReduction="20000"/>
          </a:bodyPr>
          <a:lstStyle/>
          <a:p>
            <a:r>
              <a:rPr lang="en-US" sz="2600" dirty="0" smtClean="0">
                <a:latin typeface="Times New Roman" panose="02020603050405020304" pitchFamily="18" charset="0"/>
                <a:cs typeface="Times New Roman" panose="02020603050405020304" pitchFamily="18" charset="0"/>
              </a:rPr>
              <a:t>There is need to change how the government conducts outer space business.</a:t>
            </a:r>
          </a:p>
          <a:p>
            <a:r>
              <a:rPr lang="en-US" sz="2600" dirty="0" smtClean="0">
                <a:latin typeface="Times New Roman" panose="02020603050405020304" pitchFamily="18" charset="0"/>
                <a:cs typeface="Times New Roman" panose="02020603050405020304" pitchFamily="18" charset="0"/>
              </a:rPr>
              <a:t>Additionally, there is the need to review government policy related to outer space commercialization as the industry has greatly evolved. Most policies were enacted when there was minimal private sector interest in space.</a:t>
            </a:r>
          </a:p>
          <a:p>
            <a:r>
              <a:rPr lang="en-US" sz="2600" dirty="0" smtClean="0">
                <a:latin typeface="Times New Roman" panose="02020603050405020304" pitchFamily="18" charset="0"/>
                <a:cs typeface="Times New Roman" panose="02020603050405020304" pitchFamily="18" charset="0"/>
              </a:rPr>
              <a:t>There is also the need to lower the barriers of entry into outer space commercialization. This would increase demand and innovation in the process of commercialization of outer space.</a:t>
            </a:r>
          </a:p>
          <a:p>
            <a:r>
              <a:rPr lang="en-US" sz="2600" dirty="0" smtClean="0">
                <a:latin typeface="Times New Roman" panose="02020603050405020304" pitchFamily="18" charset="0"/>
                <a:cs typeface="Times New Roman" panose="02020603050405020304" pitchFamily="18" charset="0"/>
              </a:rPr>
              <a:t>The government should also avoid over regulating the industry through creation of unnecessary laws. This means that if future issues arise concerning the utilization of outer space and current laws can be applied the is no need for enacting new laws.</a:t>
            </a:r>
          </a:p>
          <a:p>
            <a:pPr marL="0" indent="0">
              <a:buNone/>
            </a:pPr>
            <a:endParaRPr lang="en-US" sz="2600" dirty="0">
              <a:latin typeface="Times New Roman" panose="02020603050405020304" pitchFamily="18" charset="0"/>
              <a:cs typeface="Times New Roman" panose="02020603050405020304" pitchFamily="18" charset="0"/>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60493025"/>
      </p:ext>
    </p:extLst>
  </p:cSld>
  <p:clrMapOvr>
    <a:masterClrMapping/>
  </p:clrMapOvr>
  <mc:AlternateContent xmlns:mc="http://schemas.openxmlformats.org/markup-compatibility/2006" xmlns:p14="http://schemas.microsoft.com/office/powerpoint/2010/main">
    <mc:Choice Requires="p14">
      <p:transition spd="slow" p14:dur="2000" advTm="57335"/>
    </mc:Choice>
    <mc:Fallback xmlns="">
      <p:transition spd="slow" advTm="573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0051" y="624110"/>
            <a:ext cx="8784561" cy="799576"/>
          </a:xfrm>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References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405719"/>
            <a:ext cx="8915400" cy="5452281"/>
          </a:xfrm>
        </p:spPr>
        <p:txBody>
          <a:bodyPr>
            <a:normAutofit/>
          </a:bodyPr>
          <a:lstStyle/>
          <a:p>
            <a:r>
              <a:rPr lang="en-US" dirty="0" smtClean="0"/>
              <a:t>FAA</a:t>
            </a:r>
            <a:r>
              <a:rPr lang="en-US" dirty="0"/>
              <a:t>.</a:t>
            </a:r>
            <a:r>
              <a:rPr lang="en-US" dirty="0" smtClean="0"/>
              <a:t> (2009) .“</a:t>
            </a:r>
            <a:r>
              <a:rPr lang="en-US" dirty="0"/>
              <a:t>The Economic Impact of Commercial Space Transportation on the U.S. economy </a:t>
            </a:r>
            <a:r>
              <a:rPr lang="en-US" dirty="0" smtClean="0"/>
              <a:t>in,”. Retrieved from </a:t>
            </a:r>
            <a:r>
              <a:rPr lang="en-US" dirty="0" smtClean="0">
                <a:hlinkClick r:id="rId4"/>
              </a:rPr>
              <a:t>https</a:t>
            </a:r>
            <a:r>
              <a:rPr lang="en-US" dirty="0">
                <a:hlinkClick r:id="rId4"/>
              </a:rPr>
              <a:t>://</a:t>
            </a:r>
            <a:r>
              <a:rPr lang="en-US" dirty="0" smtClean="0">
                <a:hlinkClick r:id="rId4"/>
              </a:rPr>
              <a:t>www.faa.gov/news/updates/media/Economic%20Impact%20Study%20September%202010_20101026_PS.pd</a:t>
            </a:r>
            <a:r>
              <a:rPr lang="en-US" dirty="0" smtClean="0"/>
              <a:t> </a:t>
            </a:r>
          </a:p>
          <a:p>
            <a:r>
              <a:rPr lang="en-US" dirty="0"/>
              <a:t>Jewell, </a:t>
            </a:r>
            <a:r>
              <a:rPr lang="en-US" dirty="0" smtClean="0"/>
              <a:t>D. (2015). </a:t>
            </a:r>
            <a:r>
              <a:rPr lang="en-US" dirty="0"/>
              <a:t>“The Internet of Everything: it’s All in the Timing,” GPS </a:t>
            </a:r>
            <a:r>
              <a:rPr lang="en-US" dirty="0" smtClean="0"/>
              <a:t>World. Retrieved from </a:t>
            </a:r>
            <a:r>
              <a:rPr lang="en-US" dirty="0" smtClean="0">
                <a:hlinkClick r:id="rId5"/>
              </a:rPr>
              <a:t>http</a:t>
            </a:r>
            <a:r>
              <a:rPr lang="en-US" dirty="0">
                <a:hlinkClick r:id="rId5"/>
              </a:rPr>
              <a:t>://gpsworld.com/the-internet-of-everything-its-all-in-the-timing</a:t>
            </a:r>
            <a:r>
              <a:rPr lang="en-US" dirty="0" smtClean="0">
                <a:hlinkClick r:id="rId5"/>
              </a:rPr>
              <a:t>/</a:t>
            </a:r>
            <a:r>
              <a:rPr lang="en-US" dirty="0" smtClean="0"/>
              <a:t> </a:t>
            </a:r>
          </a:p>
          <a:p>
            <a:r>
              <a:rPr lang="en-US" dirty="0" err="1"/>
              <a:t>Dorminey</a:t>
            </a:r>
            <a:r>
              <a:rPr lang="en-US" dirty="0"/>
              <a:t>, </a:t>
            </a:r>
            <a:r>
              <a:rPr lang="en-US" dirty="0" smtClean="0"/>
              <a:t>B. (2016). “</a:t>
            </a:r>
            <a:r>
              <a:rPr lang="en-US" dirty="0" err="1" smtClean="0"/>
              <a:t>NewSpace</a:t>
            </a:r>
            <a:r>
              <a:rPr lang="en-US" dirty="0" smtClean="0"/>
              <a:t> </a:t>
            </a:r>
            <a:r>
              <a:rPr lang="en-US" dirty="0"/>
              <a:t>Sector Is Likely Facing Recession,” Forbes</a:t>
            </a:r>
            <a:r>
              <a:rPr lang="en-US" dirty="0" smtClean="0"/>
              <a:t>,. </a:t>
            </a:r>
            <a:r>
              <a:rPr lang="en-US" dirty="0" smtClean="0">
                <a:hlinkClick r:id="rId6"/>
              </a:rPr>
              <a:t>http</a:t>
            </a:r>
            <a:r>
              <a:rPr lang="en-US" dirty="0">
                <a:hlinkClick r:id="rId6"/>
              </a:rPr>
              <a:t>://www.forbes.com/sites/brucedorminey/2016/11/15/newspace-sector-is-likely-facing-recession/#</a:t>
            </a:r>
            <a:r>
              <a:rPr lang="en-US" dirty="0" smtClean="0">
                <a:hlinkClick r:id="rId6"/>
              </a:rPr>
              <a:t>48dc4a4ed09</a:t>
            </a:r>
            <a:r>
              <a:rPr lang="en-US" dirty="0" smtClean="0"/>
              <a:t> </a:t>
            </a:r>
          </a:p>
          <a:p>
            <a:r>
              <a:rPr lang="en-US" dirty="0" smtClean="0"/>
              <a:t>Outer Space. 2016. ”Emory International Law Review. Retrieved from </a:t>
            </a:r>
            <a:r>
              <a:rPr lang="en-US" dirty="0" smtClean="0">
                <a:hlinkClick r:id="rId7"/>
              </a:rPr>
              <a:t>http</a:t>
            </a:r>
            <a:r>
              <a:rPr lang="en-US" dirty="0">
                <a:hlinkClick r:id="rId7"/>
              </a:rPr>
              <a:t>://</a:t>
            </a:r>
            <a:r>
              <a:rPr lang="en-US" dirty="0" smtClean="0">
                <a:hlinkClick r:id="rId7"/>
              </a:rPr>
              <a:t>law.emory.edu/eilr/content/volume-30/issue-4/comments/standards-regulating-space-travel-ambiguities-outer-space.html</a:t>
            </a:r>
            <a:r>
              <a:rPr lang="en-US" dirty="0" smtClean="0"/>
              <a:t> </a:t>
            </a:r>
          </a:p>
          <a:p>
            <a:r>
              <a:rPr lang="en-US" dirty="0"/>
              <a:t>The Space </a:t>
            </a:r>
            <a:r>
              <a:rPr lang="en-US" dirty="0" smtClean="0"/>
              <a:t>Foundation. (2016).“The </a:t>
            </a:r>
            <a:r>
              <a:rPr lang="en-US" dirty="0"/>
              <a:t>Space Report: </a:t>
            </a:r>
            <a:r>
              <a:rPr lang="en-US" dirty="0" smtClean="0"/>
              <a:t>2016.” </a:t>
            </a:r>
            <a:r>
              <a:rPr lang="en-US" dirty="0" smtClean="0">
                <a:hlinkClick r:id="rId8"/>
              </a:rPr>
              <a:t>http</a:t>
            </a:r>
            <a:r>
              <a:rPr lang="en-US" dirty="0">
                <a:hlinkClick r:id="rId8"/>
              </a:rPr>
              <a:t>://</a:t>
            </a:r>
            <a:r>
              <a:rPr lang="en-US" dirty="0" smtClean="0">
                <a:hlinkClick r:id="rId8"/>
              </a:rPr>
              <a:t>www.spacefoundation.org/sites/default/files/downloads/The_Space_Report_2016_OVERVIEW.pdf</a:t>
            </a:r>
            <a:r>
              <a:rPr lang="en-US" dirty="0" smtClean="0"/>
              <a:t>  </a:t>
            </a:r>
            <a:endParaRPr lang="en-US" dirty="0"/>
          </a:p>
          <a:p>
            <a:pPr marL="0" indent="0">
              <a:buNone/>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95516780"/>
      </p:ext>
    </p:extLst>
  </p:cSld>
  <p:clrMapOvr>
    <a:masterClrMapping/>
  </p:clrMapOvr>
  <mc:AlternateContent xmlns:mc="http://schemas.openxmlformats.org/markup-compatibility/2006" xmlns:p14="http://schemas.microsoft.com/office/powerpoint/2010/main">
    <mc:Choice Requires="p14">
      <p:transition spd="slow" p14:dur="2000" advTm="2514"/>
    </mc:Choice>
    <mc:Fallback xmlns="">
      <p:transition spd="slow" advTm="25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587</TotalTime>
  <Words>1235</Words>
  <Application>Microsoft Office PowerPoint</Application>
  <PresentationFormat>Custom</PresentationFormat>
  <Paragraphs>61</Paragraphs>
  <Slides>12</Slides>
  <Notes>0</Notes>
  <HiddenSlides>0</HiddenSlides>
  <MMClips>12</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Wisp</vt:lpstr>
      <vt:lpstr>The Future of Space Commercialization</vt:lpstr>
      <vt:lpstr> Importance of space</vt:lpstr>
      <vt:lpstr>Economic Benefits of Space</vt:lpstr>
      <vt:lpstr>Security Benefits of Space</vt:lpstr>
      <vt:lpstr>Technological Innovations</vt:lpstr>
      <vt:lpstr>Challenges Facing Outer Space Commercialization</vt:lpstr>
      <vt:lpstr>Technical Challenges to Outer Space Commercialization</vt:lpstr>
      <vt:lpstr>Regulatory Challenges to Outer Space Commercialization</vt:lpstr>
      <vt:lpstr>International Relations Challenges to Outer Space Commercialization</vt:lpstr>
      <vt:lpstr>Policy Recommendations on the Commercialization of Outer Space</vt:lpstr>
      <vt:lpstr>Policy Recommendations on the Commercialization of Outer Space</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Space Commercialization</dc:title>
  <dc:creator>eric wachaga</dc:creator>
  <cp:lastModifiedBy>User</cp:lastModifiedBy>
  <cp:revision>34</cp:revision>
  <dcterms:created xsi:type="dcterms:W3CDTF">2018-09-28T12:40:36Z</dcterms:created>
  <dcterms:modified xsi:type="dcterms:W3CDTF">2018-09-30T20:19:43Z</dcterms:modified>
</cp:coreProperties>
</file>